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6" r:id="rId14"/>
    <p:sldId id="279" r:id="rId15"/>
    <p:sldId id="27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4579F-7773-4446-B4E7-3A666DA11789}" v="5" dt="2023-12-06T21:13:27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169" autoAdjust="0"/>
  </p:normalViewPr>
  <p:slideViewPr>
    <p:cSldViewPr snapToGrid="0">
      <p:cViewPr varScale="1">
        <p:scale>
          <a:sx n="50" d="100"/>
          <a:sy n="50" d="100"/>
        </p:scale>
        <p:origin x="17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FC95-31CA-4AB3-B590-F17A3B768274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305D-7D70-49FA-A82B-B8456CCED46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473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953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78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690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68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305D-7D70-49FA-A82B-B8456CCED46A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15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82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99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078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38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0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11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47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11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3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173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956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3A0D-5A6D-4172-801D-322FD342FFE9}" type="datetimeFigureOut">
              <a:rPr lang="en-IE" smtClean="0"/>
              <a:t>06/12/2023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2ECB5-0043-4FF3-A526-D2E6EB469F7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52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9F54597E-6BB8-2DC1-8411-D44FF61ED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r="42474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F1899-1859-A18D-2D93-FC16953B7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869450"/>
            <a:ext cx="4213515" cy="2882244"/>
          </a:xfrm>
        </p:spPr>
        <p:txBody>
          <a:bodyPr anchor="b">
            <a:normAutofit/>
          </a:bodyPr>
          <a:lstStyle/>
          <a:p>
            <a:r>
              <a:rPr lang="en-IE" sz="4200" b="1" dirty="0">
                <a:solidFill>
                  <a:srgbClr val="FF0000"/>
                </a:solidFill>
              </a:rPr>
              <a:t>Recognition and Resources: the role of advocacy and lobbying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6AEEA-2175-5B0A-803C-0C56574AF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E" sz="1700" dirty="0">
                <a:solidFill>
                  <a:srgbClr val="FF0000"/>
                </a:solidFill>
              </a:rPr>
              <a:t>Kathryn Reilly</a:t>
            </a:r>
          </a:p>
          <a:p>
            <a:pPr algn="l"/>
            <a:r>
              <a:rPr lang="en-IE" sz="1700" dirty="0">
                <a:solidFill>
                  <a:srgbClr val="FF0000"/>
                </a:solidFill>
              </a:rPr>
              <a:t>Policy &amp; Legislative Affairs Manager</a:t>
            </a:r>
          </a:p>
          <a:p>
            <a:pPr algn="l"/>
            <a:r>
              <a:rPr lang="en-IE" sz="1700" dirty="0">
                <a:solidFill>
                  <a:srgbClr val="FF0000"/>
                </a:solidFill>
              </a:rPr>
              <a:t>Irish Heart Foundation</a:t>
            </a:r>
          </a:p>
          <a:p>
            <a:pPr algn="l"/>
            <a:r>
              <a:rPr lang="en-IE" sz="1700" dirty="0">
                <a:solidFill>
                  <a:srgbClr val="FF0000"/>
                </a:solidFill>
              </a:rPr>
              <a:t>kreilly@irishheart.ie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4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8D21-BF61-8E96-D545-747A7656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Year-Round Advocacy</a:t>
            </a:r>
            <a:br>
              <a:rPr lang="en-I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ways On on a superman shirt">
            <a:extLst>
              <a:ext uri="{FF2B5EF4-FFF2-40B4-BE49-F238E27FC236}">
                <a16:creationId xmlns:a16="http://schemas.microsoft.com/office/drawing/2014/main" id="{D6AA8043-8945-568B-71A6-30F5C48CE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96194"/>
            <a:ext cx="73342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0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45A5-2566-8551-7838-4878D93B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Analysis and Research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0583-398C-6F7A-F5E4-E2539C5B1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E" sz="4000" dirty="0"/>
          </a:p>
          <a:p>
            <a:pPr marL="0" indent="0" algn="ctr">
              <a:buNone/>
            </a:pPr>
            <a:endParaRPr lang="en-IE" sz="4000" dirty="0"/>
          </a:p>
          <a:p>
            <a:pPr marL="0" indent="0" algn="ctr">
              <a:buNone/>
            </a:pPr>
            <a:r>
              <a:rPr lang="en-IE" sz="4000" dirty="0"/>
              <a:t>“But what is the evidence for X??”</a:t>
            </a:r>
          </a:p>
        </p:txBody>
      </p:sp>
    </p:spTree>
    <p:extLst>
      <p:ext uri="{BB962C8B-B14F-4D97-AF65-F5344CB8AC3E}">
        <p14:creationId xmlns:p14="http://schemas.microsoft.com/office/powerpoint/2010/main" val="409853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6A8B-FEF0-3CDA-1554-AD2AD2F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</a:rPr>
              <a:t>Who are the key actors to influence locally and nationally?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F339-7DEA-D645-9F2F-8B83D8622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690689"/>
            <a:ext cx="641985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All politics is local. Who are your representatives? </a:t>
            </a:r>
          </a:p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Who is talking about the issue in the Oireachtas?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Spokespeople – Government and opposition in both houses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Oireachtas Committee 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3. Who is making policy in the Department?</a:t>
            </a:r>
            <a:endParaRPr lang="en-IE" kern="100" dirty="0">
              <a:latin typeface="Calibri" panose="020F0502020204030204" pitchFamily="34" charset="0"/>
              <a:ea typeface="Poppins" panose="00000500000000000000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IE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Arial" panose="020B0604020202020204" pitchFamily="34" charset="0"/>
              </a:rPr>
              <a:t>4. </a:t>
            </a: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What other actors do you need to talk to?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3890A-A49F-9082-907B-7BF1B3A8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1690689"/>
            <a:ext cx="2095500" cy="42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8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CF91-3CD9-8ED3-2B16-5A954E07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I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Community Engagement</a:t>
            </a:r>
            <a:br>
              <a:rPr lang="en-I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0A5AE-F178-46C6-14F3-221CE1DE7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17735"/>
            <a:ext cx="7886700" cy="2843018"/>
          </a:xfrm>
        </p:spPr>
      </p:pic>
      <p:pic>
        <p:nvPicPr>
          <p:cNvPr id="6" name="Content Placeholder 3" descr="5 Types of Meetings">
            <a:extLst>
              <a:ext uri="{FF2B5EF4-FFF2-40B4-BE49-F238E27FC236}">
                <a16:creationId xmlns:a16="http://schemas.microsoft.com/office/drawing/2014/main" id="{E299D46B-26F2-06CC-C1B5-822C00E7C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61" y="4384646"/>
            <a:ext cx="1149278" cy="176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A858CF-FB32-8540-DB60-DEE75B839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0223"/>
            <a:ext cx="3767138" cy="1381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CA7A7-15C2-0CB7-DE68-E90A2D001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39" y="4402108"/>
            <a:ext cx="3997361" cy="14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1776-EDD4-2BA3-BE94-0E8D0C74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IE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</a:rPr>
              <a:t>How to agree, deliver and tailor clear messaging and how to do this consistently</a:t>
            </a:r>
            <a:endParaRPr lang="en-IE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75B358-B562-D676-63C6-15CAAEC41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185912"/>
            <a:ext cx="7524750" cy="49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DDDF-4CA7-2FC1-4064-F55353AD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Partnerships and Collaborations</a:t>
            </a:r>
            <a:br>
              <a:rPr lang="en-IE" sz="18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16F7-ECAF-0EB1-933E-64A50C581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8020050" cy="4918870"/>
          </a:xfrm>
        </p:spPr>
        <p:txBody>
          <a:bodyPr>
            <a:normAutofit fontScale="625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5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Strength in numbers. </a:t>
            </a:r>
            <a:endParaRPr lang="en-I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5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Benefits of having more than 1 group saying the same thing. </a:t>
            </a:r>
            <a:endParaRPr lang="en-I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5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Legitimacy in alliances. Become the “go to” and consulted, especially by Departments. </a:t>
            </a:r>
            <a:endParaRPr lang="en-I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5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Better chance of audiences to receive messaging – Committees, Department meetings, Ministerial meetings</a:t>
            </a:r>
            <a:endParaRPr lang="en-I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5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Be wary of the Alliance without administrative support – good intentions rust. Need to have support/secretariat to keep alliance alive</a:t>
            </a:r>
            <a:endParaRPr lang="en-IE" sz="4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542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iefing was awesome - quickmeme">
            <a:extLst>
              <a:ext uri="{FF2B5EF4-FFF2-40B4-BE49-F238E27FC236}">
                <a16:creationId xmlns:a16="http://schemas.microsoft.com/office/drawing/2014/main" id="{CC8A7D98-7840-6290-F208-0E75035B1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0" y="405138"/>
            <a:ext cx="6127845" cy="5680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2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D3D7-E95D-3BE5-4527-B8513798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this for? </a:t>
            </a:r>
            <a:endParaRPr lang="en-IE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6362-5CD4-F597-0EA2-DE83D622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Anyone involved in advocacy or looking to influence policy or legislation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session has been developed to share an insider-outsider perspective on how to succeed in influencing policy or legislative change.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832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D4D5-DCF2-1D9F-8BBA-55B3F068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Understanding/ knowledge building</a:t>
            </a:r>
            <a:b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3EB02-AE67-D098-461A-39D4499F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Oireachtas</a:t>
            </a:r>
          </a:p>
          <a:p>
            <a:r>
              <a:rPr lang="en-IE" dirty="0"/>
              <a:t>The budgetary calendar and process</a:t>
            </a:r>
          </a:p>
          <a:p>
            <a:r>
              <a:rPr lang="en-IE" dirty="0"/>
              <a:t>How to make the most of the Oireachtas process</a:t>
            </a:r>
          </a:p>
        </p:txBody>
      </p:sp>
    </p:spTree>
    <p:extLst>
      <p:ext uri="{BB962C8B-B14F-4D97-AF65-F5344CB8AC3E}">
        <p14:creationId xmlns:p14="http://schemas.microsoft.com/office/powerpoint/2010/main" val="24165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19BE-E763-6419-33B9-5347C4F7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Influencing – how to effect change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883B-7A22-01D3-4524-578D3158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Defining your issue and policy/legislative solution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goals and objectives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the target audience and who to influence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Stakeholder mapping and building partnerships/alliances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effective communications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983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BB05-9068-375F-95BE-8B0E79B4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rgbClr val="FF0000"/>
                </a:solidFill>
              </a:rPr>
              <a:t>What might you take from today?</a:t>
            </a:r>
            <a:br>
              <a:rPr lang="en-IE" dirty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25FD-CA2E-C1C2-DDE7-7A830770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The challenges and opportunities in securing Government funding for services and how to achieve this.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Who are the key actors to influence locally and nationally.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How to agree, deliver and tailor clear messaging and how to do this consistently.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The effectiveness of working in coalition.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711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F0B3-4CCD-8F18-3236-F1E6112E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The challenges and opportunities in securing Government funding for services</a:t>
            </a:r>
            <a:b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76E6-7A05-83A2-E0C8-46B923C4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474"/>
            <a:ext cx="7886700" cy="46513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Challenges: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Competition for funding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Bureaucracy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Changing political priorities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Budget constraints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Short term funding cycles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Political and Policy changes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216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F0B3-4CCD-8F18-3236-F1E6112E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600" dirty="0">
                <a:solidFill>
                  <a:srgbClr val="FF0000"/>
                </a:solidFill>
              </a:rPr>
              <a:t>The challenges and opportunities in securing Government funding for services</a:t>
            </a:r>
            <a:b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76E6-7A05-83A2-E0C8-46B923C4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474"/>
            <a:ext cx="7886700" cy="465137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Opportunities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Alignment with Government priorities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Partnerships and Collaboration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Demonstrating impact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Innovation and efficiency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Advocacy and relationship building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Adaptability and flexibility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69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E941-ECB0-61C4-07C6-412E346B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1"/>
            <a:ext cx="78867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GB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Understanding the Budgetary Process</a:t>
            </a:r>
            <a:br>
              <a:rPr lang="en-IE" sz="1800" kern="100" dirty="0"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</a:b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CC1218-0E57-64E3-9C09-80E0FB379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123949"/>
            <a:ext cx="8439150" cy="49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DBE4-2C65-B318-D04F-C7D3989C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  <a:t>Roles &amp; Access points in the Budgetary Process</a:t>
            </a:r>
            <a:br>
              <a:rPr lang="en-IE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Poppins" panose="00000500000000000000" pitchFamily="2" charset="0"/>
                <a:cs typeface="Calibri" panose="020F0502020204030204" pitchFamily="34" charset="0"/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EA595-5F01-074F-8DD5-8DFA69C9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officials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politicians </a:t>
            </a:r>
            <a:endParaRPr lang="en-I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– feed into their Ministers</a:t>
            </a:r>
            <a:endParaRPr lang="en-I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Opposition – pre budget submissions</a:t>
            </a:r>
            <a:endParaRPr lang="en-I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Committees </a:t>
            </a:r>
            <a:endParaRPr lang="en-I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C528E-B13A-7362-4805-1C796EB2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2933700"/>
            <a:ext cx="2295525" cy="31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D751091C23946B7672094E466FB6F" ma:contentTypeVersion="1241" ma:contentTypeDescription="Create a new document." ma:contentTypeScope="" ma:versionID="af4017eafd2c4787d8aa99a062b8d1a0">
  <xsd:schema xmlns:xsd="http://www.w3.org/2001/XMLSchema" xmlns:xs="http://www.w3.org/2001/XMLSchema" xmlns:p="http://schemas.microsoft.com/office/2006/metadata/properties" xmlns:ns2="ab350b41-fbbc-43a7-9ecc-27b92063fdaf" xmlns:ns3="30b6fc3e-7628-466b-af63-fc28a9027463" xmlns:ns4="http://schemas.microsoft.com/sharepoint/v4" targetNamespace="http://schemas.microsoft.com/office/2006/metadata/properties" ma:root="true" ma:fieldsID="ccdd33fe62fbb9a783ef3d54516b6d56" ns2:_="" ns3:_="" ns4:_="">
    <xsd:import namespace="ab350b41-fbbc-43a7-9ecc-27b92063fdaf"/>
    <xsd:import namespace="30b6fc3e-7628-466b-af63-fc28a902746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0b41-fbbc-43a7-9ecc-27b92063fd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a9eb904-6850-46ae-9004-c1cd49b7fe47}" ma:internalName="TaxCatchAll" ma:showField="CatchAllData" ma:web="ab350b41-fbbc-43a7-9ecc-27b92063f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6fc3e-7628-466b-af63-fc28a9027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0fc5c83-a996-4245-b1cd-22308b526a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025F9-BF80-4BE3-8058-85F1481C3399}"/>
</file>

<file path=customXml/itemProps2.xml><?xml version="1.0" encoding="utf-8"?>
<ds:datastoreItem xmlns:ds="http://schemas.openxmlformats.org/officeDocument/2006/customXml" ds:itemID="{FD9BEC3E-C3D9-4608-A142-72DA01EDA86C}"/>
</file>

<file path=customXml/itemProps3.xml><?xml version="1.0" encoding="utf-8"?>
<ds:datastoreItem xmlns:ds="http://schemas.openxmlformats.org/officeDocument/2006/customXml" ds:itemID="{837359E6-83BD-4348-AB51-19F75B0B9A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2663</TotalTime>
  <Words>450</Words>
  <Application>Microsoft Office PowerPoint</Application>
  <PresentationFormat>On-screen Show (4:3)</PresentationFormat>
  <Paragraphs>72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Recognition and Resources: the role of advocacy and lobbying</vt:lpstr>
      <vt:lpstr>Who is this for? </vt:lpstr>
      <vt:lpstr>Understanding/ knowledge building </vt:lpstr>
      <vt:lpstr> Influencing – how to effect change</vt:lpstr>
      <vt:lpstr>What might you take from today? </vt:lpstr>
      <vt:lpstr>The challenges and opportunities in securing Government funding for services </vt:lpstr>
      <vt:lpstr>The challenges and opportunities in securing Government funding for services </vt:lpstr>
      <vt:lpstr>Understanding the Budgetary Process </vt:lpstr>
      <vt:lpstr>Roles &amp; Access points in the Budgetary Process </vt:lpstr>
      <vt:lpstr>Year-Round Advocacy </vt:lpstr>
      <vt:lpstr>Policy Analysis and Research</vt:lpstr>
      <vt:lpstr> Who are the key actors to influence locally and nationally?</vt:lpstr>
      <vt:lpstr>  Community Engagement </vt:lpstr>
      <vt:lpstr>How to agree, deliver and tailor clear messaging and how to do this consistently</vt:lpstr>
      <vt:lpstr>Partnerships and Collaborations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Dempsey</dc:creator>
  <cp:lastModifiedBy>Kathryn Reilly</cp:lastModifiedBy>
  <cp:revision>11</cp:revision>
  <dcterms:created xsi:type="dcterms:W3CDTF">2023-04-03T12:51:10Z</dcterms:created>
  <dcterms:modified xsi:type="dcterms:W3CDTF">2023-12-07T11:37:50Z</dcterms:modified>
</cp:coreProperties>
</file>